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8" r:id="rId4"/>
    <p:sldId id="256" r:id="rId5"/>
    <p:sldId id="258" r:id="rId6"/>
    <p:sldId id="270" r:id="rId7"/>
    <p:sldId id="271" r:id="rId8"/>
    <p:sldId id="266" r:id="rId9"/>
    <p:sldId id="272" r:id="rId10"/>
    <p:sldId id="259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3753-B791-4F75-9420-23170F7EF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820F2-F768-44E0-A799-C2CBCB89F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328AB-184B-4774-A75A-956773D7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C521C-E1D7-4A66-BEC5-BED6694C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B888F-BA79-439E-A4F6-1B86B29C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770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4BF8-3846-4A99-A297-B9009E48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E3E20-7F6B-4F0F-B3A9-55EC69A53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0A93F-2A85-47CB-A12C-690A2DFB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D9F37-EF44-4E5A-9D3F-81106C7E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EB97E-3053-41B9-B318-539DF04B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19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E56B9-09AA-4E4F-B3E6-22F1CBFC1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1980D-6823-4FFB-AEC1-212A0D2C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2AAC-02E9-4EA0-A357-1DCFCAD0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DCD3-8B9D-43BC-B28B-79ACFEFF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F51E8-720D-4514-8983-9A5D6E5C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043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9E40-679F-4539-8C66-166A3EA7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E89A-D297-4F9E-9E35-851D8591F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5FEB-3E83-4B00-A93E-AF39CE24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DD6B4-C8B3-4BB4-987E-7E0DFFCB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AFF18-106E-4C8D-9BEE-02CFD64C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9524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E17B-6019-4A4B-9239-CACF09C0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D0330-CA06-40B3-8095-421516C5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1476-4C72-4D0E-843A-BBA2EE4B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4157-DE9E-445F-ADBC-CA7330D3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B757-FF34-4ADE-843B-7001C4DB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19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7AE0-7B7C-4944-882E-CBC091CD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29D4-9103-440F-AE1A-FF9BF51E6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052D-CA33-4CE2-823C-685A6D1D1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B557E-9664-4132-8B1B-4449A7A8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70ED5-0341-4664-816D-93EDD54B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F38C2-9514-4A76-A79E-470649B7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801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5D35-DD2C-4630-A917-7F492900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460F4-F9B9-4185-9159-512C86B1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4017A-2145-49DF-B102-FFA73CFBB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85F3C-FC24-4ACE-B165-F34058B6F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D5610-617F-4F71-ACC3-CAE206BB8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35BEC4-C444-4356-97FF-7FD288E2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86C9F-005A-41E1-8033-9070055F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62DAB-D6A8-4FD2-AAF8-B6866F46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55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43F3-7046-477C-B307-D4EAFBD1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80E85-ACD4-434C-811C-6C7825A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AAC17-1A4E-46C1-9FA1-9A8BD1E0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0879-E3C0-4458-AB41-EDCA1F4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110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BA0D9-D9F8-4251-98C8-B88311FC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DA875-78BF-4618-A243-2CD058D6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2585-252E-40A2-AB8C-655E6AD6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216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2B81-5303-4449-A4BD-EC872074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C69F-F65C-4A7B-A4AE-C3399EBB7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9808F-F352-4B88-B815-50E195062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A246C-EB18-4617-AB8B-F741A0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81A33-2141-4909-B8BF-C85C8238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6508A-CC36-4423-B288-3F7CD15E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151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C878-EC40-4E1E-B549-4B03E51C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D9259-15E5-4914-B785-65099BC3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5C2B2-0527-4806-9BD3-6BB17CB2D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D9BCD-BE32-45E5-8E26-8F5B13AB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0DA02-A222-4457-8ECA-EE00C737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CF3B6-536E-41D4-8E02-778640B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44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A6B48-B8AF-494F-97B7-3701528F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07B10-B87A-4511-8EED-391A4C7D5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F444-ED39-4797-8BF9-BDA39620A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6E6BC-6EFB-49BC-AD32-FE0BA6149050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4EEC9-20D7-45CD-81D2-EA167D475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F6F85-2183-4567-A1C2-6AFBF9ABC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1AC1-8634-4519-9289-1D1956C6CA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127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D915A24-E32A-4011-9039-BE7DB5B9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66" y="961464"/>
            <a:ext cx="9554067" cy="463923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7145B62-E9EF-4553-A8CB-C845FE27A41F}"/>
              </a:ext>
            </a:extLst>
          </p:cNvPr>
          <p:cNvSpPr/>
          <p:nvPr/>
        </p:nvSpPr>
        <p:spPr>
          <a:xfrm>
            <a:off x="1318966" y="2931459"/>
            <a:ext cx="9386045" cy="278354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4DD4EB-D927-4D04-BC42-CD4A5F0DD50C}"/>
              </a:ext>
            </a:extLst>
          </p:cNvPr>
          <p:cNvSpPr/>
          <p:nvPr/>
        </p:nvSpPr>
        <p:spPr>
          <a:xfrm>
            <a:off x="8955741" y="457200"/>
            <a:ext cx="2366683" cy="1680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15F4D-10A5-4F40-A26A-04DD1098F6F1}"/>
              </a:ext>
            </a:extLst>
          </p:cNvPr>
          <p:cNvSpPr txBox="1"/>
          <p:nvPr/>
        </p:nvSpPr>
        <p:spPr>
          <a:xfrm>
            <a:off x="5314535" y="309222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>
                <a:latin typeface="+mj-lt"/>
              </a:rPr>
              <a:t>Overview</a:t>
            </a:r>
            <a:endParaRPr lang="en-SG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29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F041-ABDD-49C4-A7AD-81AB4CFF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21"/>
            <a:ext cx="3593513" cy="1325563"/>
          </a:xfrm>
        </p:spPr>
        <p:txBody>
          <a:bodyPr>
            <a:normAutofit/>
          </a:bodyPr>
          <a:lstStyle/>
          <a:p>
            <a:r>
              <a:rPr lang="en-SG" sz="4000" dirty="0"/>
              <a:t>Future Works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73732A-FFB3-4DEC-96F6-626A3F43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0" y="1086931"/>
            <a:ext cx="3812966" cy="37957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9AE49C-CBE0-426F-9596-64AECDEEEF4F}"/>
              </a:ext>
            </a:extLst>
          </p:cNvPr>
          <p:cNvSpPr txBox="1">
            <a:spLocks/>
          </p:cNvSpPr>
          <p:nvPr/>
        </p:nvSpPr>
        <p:spPr>
          <a:xfrm>
            <a:off x="490738" y="5639775"/>
            <a:ext cx="1432192" cy="913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8792D-3381-4EBC-BA80-7FE830FBC150}"/>
              </a:ext>
            </a:extLst>
          </p:cNvPr>
          <p:cNvSpPr txBox="1"/>
          <p:nvPr/>
        </p:nvSpPr>
        <p:spPr>
          <a:xfrm>
            <a:off x="159108" y="5477481"/>
            <a:ext cx="1113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Adding more operational inputs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Adding more functionalities to the IED.</a:t>
            </a:r>
          </a:p>
          <a:p>
            <a:r>
              <a:rPr lang="en-SG" dirty="0"/>
              <a:t>     (Under voltage / Phase protection / Load Shedding)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E8629-3655-4F7D-A5ED-A1BC29CC82B9}"/>
              </a:ext>
            </a:extLst>
          </p:cNvPr>
          <p:cNvSpPr txBox="1"/>
          <p:nvPr/>
        </p:nvSpPr>
        <p:spPr>
          <a:xfrm>
            <a:off x="382010" y="491066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 615 Feeder Protection and Control[2]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91D73-3CD6-4395-8B62-4A999C6A9B45}"/>
              </a:ext>
            </a:extLst>
          </p:cNvPr>
          <p:cNvSpPr txBox="1"/>
          <p:nvPr/>
        </p:nvSpPr>
        <p:spPr>
          <a:xfrm>
            <a:off x="6491995" y="3839837"/>
            <a:ext cx="39400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 615 Feeder Protection functions [2]</a:t>
            </a:r>
            <a:endParaRPr lang="en-SG" b="0" dirty="0">
              <a:effectLst/>
            </a:endParaRPr>
          </a:p>
          <a:p>
            <a:br>
              <a:rPr lang="en-SG" dirty="0"/>
            </a:b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BF6F9-F9D4-442E-9183-928C391B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71" y="252884"/>
            <a:ext cx="6611273" cy="3648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D0CA5-1293-4FA5-9A21-25A2155B3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00" y="4217202"/>
            <a:ext cx="6649378" cy="1810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CC5B1-0900-4BAC-A1AB-5D3C4371895A}"/>
              </a:ext>
            </a:extLst>
          </p:cNvPr>
          <p:cNvSpPr txBox="1"/>
          <p:nvPr/>
        </p:nvSpPr>
        <p:spPr>
          <a:xfrm>
            <a:off x="6480250" y="6043345"/>
            <a:ext cx="4910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 615 Feeder Protection operational input measurements [2]</a:t>
            </a:r>
            <a:endParaRPr lang="en-SG" b="0" dirty="0">
              <a:effectLst/>
            </a:endParaRPr>
          </a:p>
          <a:p>
            <a:br>
              <a:rPr lang="en-SG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891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2FC6-2667-4B3B-B5D1-28D621EC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B496-60F2-4021-B4A7-2D1F729E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12, V.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mathuriya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M., 30, A. khan O., 2, S. D., &amp; 30, M. S. (2017, March 3). </a:t>
            </a: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electrical grid? definition &amp; types of an interconnection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Circuit Globe. Retrieved August 5, 2022, from https://circuitglobe.com/electrical-grid.html </a:t>
            </a:r>
          </a:p>
          <a:p>
            <a:endParaRPr lang="en-SG" sz="1800" dirty="0"/>
          </a:p>
          <a:p>
            <a:r>
              <a:rPr lang="en-SG" sz="1800" dirty="0"/>
              <a:t>[2]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REF615 product guide ANSI Rev E - Na.eventscloud.com. (n.d.). Retrieved July 28, 2022, from https://na.eventscloud.com/file_uploads/23941d13d2219c637f4f3ea5b219dbe7_4_ABB_REF615ANSI_pg_1MAC105361-PG_ENe.pdf  </a:t>
            </a:r>
          </a:p>
          <a:p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14406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01CD-272B-4BEA-8B03-34211940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39" y="598302"/>
            <a:ext cx="4863353" cy="1200329"/>
          </a:xfrm>
        </p:spPr>
        <p:txBody>
          <a:bodyPr>
            <a:normAutofit/>
          </a:bodyPr>
          <a:lstStyle/>
          <a:p>
            <a:r>
              <a:rPr lang="en-SG" sz="3100" dirty="0"/>
              <a:t>Intelligent Electronic Device- IED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8BB37-6E6E-4151-9D11-D849FF5E427F}"/>
              </a:ext>
            </a:extLst>
          </p:cNvPr>
          <p:cNvSpPr txBox="1"/>
          <p:nvPr/>
        </p:nvSpPr>
        <p:spPr>
          <a:xfrm>
            <a:off x="8148917" y="6171813"/>
            <a:ext cx="25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Wide area connection [1]</a:t>
            </a:r>
          </a:p>
        </p:txBody>
      </p:sp>
      <p:pic>
        <p:nvPicPr>
          <p:cNvPr id="5122" name="Picture 2" descr="What is Electrical Grid? Definition &amp; Types of an Interconnection - Circuit  Globe">
            <a:extLst>
              <a:ext uri="{FF2B5EF4-FFF2-40B4-BE49-F238E27FC236}">
                <a16:creationId xmlns:a16="http://schemas.microsoft.com/office/drawing/2014/main" id="{C4D15E4E-07CA-4818-BEC7-6EDA75564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613" y="501521"/>
            <a:ext cx="5514275" cy="556941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048D7-97F3-45DC-B413-08B20E1F42E1}"/>
              </a:ext>
            </a:extLst>
          </p:cNvPr>
          <p:cNvSpPr txBox="1"/>
          <p:nvPr/>
        </p:nvSpPr>
        <p:spPr>
          <a:xfrm>
            <a:off x="650474" y="1715508"/>
            <a:ext cx="4945136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Protection device – Circuit breaker / relays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Transmission 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Record and monitor operational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C270D7-AB87-40D1-8572-4E2DEE94BA95}"/>
              </a:ext>
            </a:extLst>
          </p:cNvPr>
          <p:cNvSpPr txBox="1">
            <a:spLocks/>
          </p:cNvSpPr>
          <p:nvPr/>
        </p:nvSpPr>
        <p:spPr>
          <a:xfrm>
            <a:off x="697539" y="3286230"/>
            <a:ext cx="4863353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i="0" dirty="0">
                <a:effectLst/>
              </a:rPr>
              <a:t>Supervisory Control and Data Acquisition-SCADA</a:t>
            </a:r>
            <a:endParaRPr lang="en-SG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1FF3A-7FEE-447C-B6FF-DB97363D950F}"/>
              </a:ext>
            </a:extLst>
          </p:cNvPr>
          <p:cNvSpPr txBox="1"/>
          <p:nvPr/>
        </p:nvSpPr>
        <p:spPr>
          <a:xfrm>
            <a:off x="650474" y="4554629"/>
            <a:ext cx="5890139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Monitor and Control large electrical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Provide operator real-time data from all Substations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dirty="0"/>
              <a:t>Manage and maintain network during a fault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05BF74-EDDC-4633-8702-88D4DAEFBD91}"/>
              </a:ext>
            </a:extLst>
          </p:cNvPr>
          <p:cNvSpPr/>
          <p:nvPr/>
        </p:nvSpPr>
        <p:spPr>
          <a:xfrm>
            <a:off x="6505895" y="458415"/>
            <a:ext cx="2584317" cy="28278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B4B073-7DBB-4524-B921-C3390303F831}"/>
              </a:ext>
            </a:extLst>
          </p:cNvPr>
          <p:cNvSpPr/>
          <p:nvPr/>
        </p:nvSpPr>
        <p:spPr>
          <a:xfrm>
            <a:off x="9651678" y="505844"/>
            <a:ext cx="2232089" cy="25002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3F424D-777D-48B0-9577-6B4A2E88B4C7}"/>
              </a:ext>
            </a:extLst>
          </p:cNvPr>
          <p:cNvSpPr/>
          <p:nvPr/>
        </p:nvSpPr>
        <p:spPr>
          <a:xfrm>
            <a:off x="6505895" y="4275082"/>
            <a:ext cx="4490123" cy="17958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883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EAA5-C06F-41CB-A1CF-39FBB999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929" y="331413"/>
            <a:ext cx="10515600" cy="1325563"/>
          </a:xfrm>
        </p:spPr>
        <p:txBody>
          <a:bodyPr/>
          <a:lstStyle/>
          <a:p>
            <a:r>
              <a:rPr lang="en-SG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FD71-FE43-4991-89EC-CD68EF2D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5" y="1476000"/>
            <a:ext cx="10515600" cy="480377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SG" sz="2600" dirty="0">
                <a:latin typeface="+mj-lt"/>
              </a:rPr>
              <a:t>To create functionalities of an IED, SCADA and circuit breaker in raspberry pi. </a:t>
            </a:r>
          </a:p>
          <a:p>
            <a:pPr>
              <a:lnSpc>
                <a:spcPct val="160000"/>
              </a:lnSpc>
            </a:pPr>
            <a:r>
              <a:rPr lang="en-SG" sz="2600" dirty="0">
                <a:latin typeface="+mj-lt"/>
              </a:rPr>
              <a:t>To assemble multiple Raspberry PI single-board computers. </a:t>
            </a:r>
          </a:p>
          <a:p>
            <a:pPr>
              <a:lnSpc>
                <a:spcPct val="160000"/>
              </a:lnSpc>
            </a:pPr>
            <a:r>
              <a:rPr lang="en-SG" sz="2600" dirty="0">
                <a:latin typeface="+mj-lt"/>
              </a:rPr>
              <a:t>To monitor and control the digital twin power distribution through raspberry pi.</a:t>
            </a:r>
          </a:p>
          <a:p>
            <a:pPr>
              <a:lnSpc>
                <a:spcPct val="160000"/>
              </a:lnSpc>
            </a:pPr>
            <a:r>
              <a:rPr lang="en-SG" sz="2600" dirty="0">
                <a:latin typeface="+mj-lt"/>
              </a:rPr>
              <a:t>Write a program using node-red to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+mj-lt"/>
              </a:rPr>
              <a:t> calculate the data from the MATLAB digital twin and execute the circuit breaker control</a:t>
            </a:r>
            <a:endParaRPr lang="en-SG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574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48A61F-7430-4BFE-BDD5-502A066EF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7884"/>
            <a:ext cx="9144000" cy="895116"/>
          </a:xfrm>
        </p:spPr>
        <p:txBody>
          <a:bodyPr>
            <a:normAutofit/>
          </a:bodyPr>
          <a:lstStyle/>
          <a:p>
            <a:r>
              <a:rPr lang="en-SG" sz="3200" dirty="0">
                <a:latin typeface="+mj-lt"/>
              </a:rPr>
              <a:t>Electrical layout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610358-393F-439E-8042-90918DE8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8" y="833718"/>
            <a:ext cx="11881604" cy="546711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7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B9DA-310C-40CF-A534-34EF01F5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64" y="0"/>
            <a:ext cx="8287871" cy="1089212"/>
          </a:xfrm>
        </p:spPr>
        <p:txBody>
          <a:bodyPr>
            <a:normAutofit/>
          </a:bodyPr>
          <a:lstStyle/>
          <a:p>
            <a:pPr algn="ctr"/>
            <a:r>
              <a:rPr lang="en-SG" sz="3200" dirty="0"/>
              <a:t>Raspberry Pi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83B708-C2A8-4327-8FBD-69E6CDEA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3" y="802155"/>
            <a:ext cx="10280164" cy="59213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1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F54F-216C-4B92-8A1A-E5EE9F43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61" y="164306"/>
            <a:ext cx="4191001" cy="624318"/>
          </a:xfrm>
        </p:spPr>
        <p:txBody>
          <a:bodyPr>
            <a:normAutofit/>
          </a:bodyPr>
          <a:lstStyle/>
          <a:p>
            <a:r>
              <a:rPr lang="en-SG" sz="3200" dirty="0"/>
              <a:t>Configurations</a:t>
            </a:r>
            <a:endParaRPr lang="en-SG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363F8-4F85-413B-A6B8-9715660D1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74" t="32285" b="6167"/>
          <a:stretch/>
        </p:blipFill>
        <p:spPr>
          <a:xfrm>
            <a:off x="0" y="4235941"/>
            <a:ext cx="4191001" cy="18787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76750-E2FD-44D7-B428-9DE1F528C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27" b="14285"/>
          <a:stretch/>
        </p:blipFill>
        <p:spPr>
          <a:xfrm>
            <a:off x="612961" y="1095541"/>
            <a:ext cx="2965077" cy="26759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99379-C086-4A1A-AA41-8C36F6FF8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45" y="1057078"/>
            <a:ext cx="3130713" cy="41742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4A662-23A2-4D6A-8D7C-7C3D97FEC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78" r="2506" b="6863"/>
          <a:stretch/>
        </p:blipFill>
        <p:spPr>
          <a:xfrm>
            <a:off x="8096192" y="1018616"/>
            <a:ext cx="3926925" cy="42512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9D5C47-17B5-4FED-8F38-74C0A95EF472}"/>
              </a:ext>
            </a:extLst>
          </p:cNvPr>
          <p:cNvSpPr/>
          <p:nvPr/>
        </p:nvSpPr>
        <p:spPr>
          <a:xfrm>
            <a:off x="3796656" y="3505019"/>
            <a:ext cx="291354" cy="116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70DACD-CD57-46F6-950C-E4ECF317B805}"/>
              </a:ext>
            </a:extLst>
          </p:cNvPr>
          <p:cNvSpPr/>
          <p:nvPr/>
        </p:nvSpPr>
        <p:spPr>
          <a:xfrm>
            <a:off x="7672585" y="3446930"/>
            <a:ext cx="291354" cy="116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C396A-D3F9-4ECB-AACD-72E03661F261}"/>
              </a:ext>
            </a:extLst>
          </p:cNvPr>
          <p:cNvSpPr txBox="1"/>
          <p:nvPr/>
        </p:nvSpPr>
        <p:spPr>
          <a:xfrm>
            <a:off x="1613646" y="3819058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1.UTP cable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A1265-4351-4506-B89D-2D7C126C543D}"/>
              </a:ext>
            </a:extLst>
          </p:cNvPr>
          <p:cNvSpPr txBox="1"/>
          <p:nvPr/>
        </p:nvSpPr>
        <p:spPr>
          <a:xfrm>
            <a:off x="1613646" y="62331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2. 5V supply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91650-01F0-4D9A-876E-E6D45D7B0BD5}"/>
              </a:ext>
            </a:extLst>
          </p:cNvPr>
          <p:cNvSpPr txBox="1"/>
          <p:nvPr/>
        </p:nvSpPr>
        <p:spPr>
          <a:xfrm>
            <a:off x="8444753" y="5393127"/>
            <a:ext cx="305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Multiple raspberry pi boards connections to the switch 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14849-016C-4DF4-A18B-4BBF97406C5A}"/>
              </a:ext>
            </a:extLst>
          </p:cNvPr>
          <p:cNvSpPr txBox="1"/>
          <p:nvPr/>
        </p:nvSpPr>
        <p:spPr>
          <a:xfrm>
            <a:off x="4616823" y="5393126"/>
            <a:ext cx="305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Mounting the raspberry pi boards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370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1A11-8D99-4C50-8BC2-D3E1F50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42" y="139343"/>
            <a:ext cx="5619218" cy="589616"/>
          </a:xfrm>
        </p:spPr>
        <p:txBody>
          <a:bodyPr>
            <a:normAutofit/>
          </a:bodyPr>
          <a:lstStyle/>
          <a:p>
            <a:r>
              <a:rPr lang="en-SG" sz="3200" dirty="0"/>
              <a:t>Configurations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C0C21-86EE-44AD-9AC6-AB93B3DA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5117" r="21471" b="11891"/>
          <a:stretch/>
        </p:blipFill>
        <p:spPr>
          <a:xfrm>
            <a:off x="166124" y="1051503"/>
            <a:ext cx="6995861" cy="32902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EEEC68-A8BB-404F-BE8B-E5D3305B8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9" r="64503"/>
          <a:stretch/>
        </p:blipFill>
        <p:spPr bwMode="auto">
          <a:xfrm>
            <a:off x="7330875" y="540967"/>
            <a:ext cx="4543880" cy="52846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6ACB2D-29F3-4B8D-97C4-8DDB15A670B3}"/>
              </a:ext>
            </a:extLst>
          </p:cNvPr>
          <p:cNvSpPr txBox="1"/>
          <p:nvPr/>
        </p:nvSpPr>
        <p:spPr>
          <a:xfrm>
            <a:off x="7648120" y="5825662"/>
            <a:ext cx="4543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Node red code for CB tripping conditions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AA880-C453-4CFF-941E-08241EC9EA15}"/>
              </a:ext>
            </a:extLst>
          </p:cNvPr>
          <p:cNvSpPr txBox="1"/>
          <p:nvPr/>
        </p:nvSpPr>
        <p:spPr>
          <a:xfrm>
            <a:off x="166124" y="4348955"/>
            <a:ext cx="7164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Node Red configuration for IED to MATLAB circuit breaker decision 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8BD3F-B81D-4091-91E5-ECE3D9EDE8DF}"/>
              </a:ext>
            </a:extLst>
          </p:cNvPr>
          <p:cNvSpPr txBox="1"/>
          <p:nvPr/>
        </p:nvSpPr>
        <p:spPr>
          <a:xfrm>
            <a:off x="395698" y="5040831"/>
            <a:ext cx="6115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Condition 1- exceeding fault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ondition 2- manually switching the CB via IED’s GUI,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Condition 3- manually switching the CB via SCADA’s GUI.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112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0C38-6958-4D88-9424-8B944A2D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306" y="131411"/>
            <a:ext cx="5997388" cy="1325563"/>
          </a:xfrm>
        </p:spPr>
        <p:txBody>
          <a:bodyPr>
            <a:normAutofit/>
          </a:bodyPr>
          <a:lstStyle/>
          <a:p>
            <a:r>
              <a:rPr lang="en-SG" sz="3600" dirty="0"/>
              <a:t>IED Raspberry Pi Dashboard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FC8AD8-0A24-442D-9B2D-2C014DC6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03" y="1470421"/>
            <a:ext cx="8927137" cy="450805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8A1AE-6C12-4DE5-A9F6-77716304EECD}"/>
              </a:ext>
            </a:extLst>
          </p:cNvPr>
          <p:cNvSpPr txBox="1"/>
          <p:nvPr/>
        </p:nvSpPr>
        <p:spPr>
          <a:xfrm>
            <a:off x="2715491" y="6059717"/>
            <a:ext cx="6719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IED dashboard with event recording, manual CB control and input values.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66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FDC8-D7DA-4AE0-9597-00B564AB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269"/>
            <a:ext cx="5257800" cy="831663"/>
          </a:xfrm>
        </p:spPr>
        <p:txBody>
          <a:bodyPr>
            <a:normAutofit fontScale="90000"/>
          </a:bodyPr>
          <a:lstStyle/>
          <a:p>
            <a:r>
              <a:rPr lang="en-SG" sz="3200" dirty="0"/>
              <a:t>SCADA Raspberry Pi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3E032-1E66-4D48-9DBC-6F5F3800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0" b="40310"/>
          <a:stretch/>
        </p:blipFill>
        <p:spPr>
          <a:xfrm>
            <a:off x="354893" y="4510895"/>
            <a:ext cx="7839635" cy="2025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DFE2A20-CDDB-4284-9A2D-7FEE874B9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11432" r="249" b="10939"/>
          <a:stretch/>
        </p:blipFill>
        <p:spPr bwMode="auto">
          <a:xfrm>
            <a:off x="67519" y="938932"/>
            <a:ext cx="7044577" cy="29583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21AF78-B03F-4C5D-9E9D-790212B05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t="15351" r="24647" b="2519"/>
          <a:stretch/>
        </p:blipFill>
        <p:spPr bwMode="auto">
          <a:xfrm>
            <a:off x="7286908" y="230654"/>
            <a:ext cx="4707869" cy="394122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0707B-BFF2-466A-98F2-309B6DC0A06D}"/>
              </a:ext>
            </a:extLst>
          </p:cNvPr>
          <p:cNvSpPr txBox="1"/>
          <p:nvPr/>
        </p:nvSpPr>
        <p:spPr>
          <a:xfrm>
            <a:off x="1468582" y="3897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 IEDs operational inputs compiled in Scada 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56570-5FF1-4600-B191-24FEE6424C36}"/>
              </a:ext>
            </a:extLst>
          </p:cNvPr>
          <p:cNvSpPr txBox="1"/>
          <p:nvPr/>
        </p:nvSpPr>
        <p:spPr>
          <a:xfrm>
            <a:off x="7917290" y="4171879"/>
            <a:ext cx="386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  IEDs fault records and CB status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EF9CD-78CB-4063-A3F1-C7A3B8684F9C}"/>
              </a:ext>
            </a:extLst>
          </p:cNvPr>
          <p:cNvSpPr txBox="1"/>
          <p:nvPr/>
        </p:nvSpPr>
        <p:spPr>
          <a:xfrm>
            <a:off x="2396836" y="65365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Scada GUI to control circuit breaker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321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400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Intelligent Electronic Device- IED </vt:lpstr>
      <vt:lpstr>Project Objectives</vt:lpstr>
      <vt:lpstr>PowerPoint Presentation</vt:lpstr>
      <vt:lpstr>Raspberry Pi</vt:lpstr>
      <vt:lpstr>Configurations</vt:lpstr>
      <vt:lpstr>Configurations</vt:lpstr>
      <vt:lpstr>IED Raspberry Pi Dashboard</vt:lpstr>
      <vt:lpstr>SCADA Raspberry Pi Dashboard</vt:lpstr>
      <vt:lpstr>Future Works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Kang</dc:creator>
  <cp:lastModifiedBy>Raymond Kang</cp:lastModifiedBy>
  <cp:revision>5</cp:revision>
  <dcterms:created xsi:type="dcterms:W3CDTF">2022-08-02T03:37:45Z</dcterms:created>
  <dcterms:modified xsi:type="dcterms:W3CDTF">2022-08-05T03:54:25Z</dcterms:modified>
</cp:coreProperties>
</file>